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anrope SemiBold"/>
      <p:regular r:id="rId25"/>
      <p:bold r:id="rId26"/>
    </p:embeddedFont>
    <p:embeddedFont>
      <p:font typeface="Manrope"/>
      <p:regular r:id="rId27"/>
      <p:bold r:id="rId28"/>
    </p:embeddedFont>
    <p:embeddedFont>
      <p:font typeface="Manrope Medium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nropeSemiBold-bold.fntdata"/><Relationship Id="rId25" Type="http://schemas.openxmlformats.org/officeDocument/2006/relationships/font" Target="fonts/ManropeSemiBold-regular.fntdata"/><Relationship Id="rId28" Type="http://schemas.openxmlformats.org/officeDocument/2006/relationships/font" Target="fonts/Manrope-bold.fntdata"/><Relationship Id="rId27" Type="http://schemas.openxmlformats.org/officeDocument/2006/relationships/font" Target="fonts/Manrop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nrope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nrope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bcf3e536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3bcf3e536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3bcf3e536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3bcf3e536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bcf3e536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bcf3e536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3bcf3e536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3bcf3e536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bcf3e536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bcf3e536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bcf3e53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bcf3e53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bcf3e536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bcf3e536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3bcf3e536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3bcf3e536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bcf3e5364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bcf3e5364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bcf3e536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bcf3e536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be79d42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be79d42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be79d42b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be79d42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bcf3e536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bcf3e536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bcf3e536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bcf3e536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7b2f2d02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7b2f2d02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bcf3e536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bcf3e536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bcf3e536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bcf3e536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bcf3e536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bcf3e536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AR - New Brand Light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57200" y="1481775"/>
            <a:ext cx="5163900" cy="13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3068629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0223" y="1311476"/>
            <a:ext cx="2353623" cy="234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" name="Google Shape;53;p1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11"/>
          <p:cNvSpPr txBox="1"/>
          <p:nvPr>
            <p:ph idx="2" type="body"/>
          </p:nvPr>
        </p:nvSpPr>
        <p:spPr>
          <a:xfrm>
            <a:off x="4939500" y="371925"/>
            <a:ext cx="3837000" cy="42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7951" y="142100"/>
            <a:ext cx="903199" cy="9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57200" y="1371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3716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3716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columns">
  <p:cSld name="TITLE_AND_TWO_COLUMNS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457200" y="1371600"/>
            <a:ext cx="2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390575" y="1371600"/>
            <a:ext cx="2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6450275" y="1371600"/>
            <a:ext cx="220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lumns">
  <p:cSld name="TITLE_AND_TWO_COLUMNS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57200" y="1371600"/>
            <a:ext cx="15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611625" y="1371600"/>
            <a:ext cx="15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878300" y="1371600"/>
            <a:ext cx="15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4" type="body"/>
          </p:nvPr>
        </p:nvSpPr>
        <p:spPr>
          <a:xfrm>
            <a:off x="7032725" y="1371600"/>
            <a:ext cx="159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8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57200" y="4572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90250" y="450150"/>
            <a:ext cx="8106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7238" y="381000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FB50BF">
                <a:alpha val="33725"/>
              </a:srgbClr>
            </a:gs>
            <a:gs pos="100000">
              <a:srgbClr val="CFE2F3"/>
            </a:gs>
          </a:gsLst>
          <a:lin ang="2700006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nrope Medium"/>
              <a:buNone/>
              <a:defRPr sz="2800"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 SemiBold"/>
              <a:buChar char="●"/>
              <a:defRPr sz="1800"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SemiBold"/>
              <a:buChar char="○"/>
              <a:defRPr>
                <a:solidFill>
                  <a:schemeClr val="dk1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■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●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○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■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●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○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 Medium"/>
              <a:buChar char="■"/>
              <a:defRPr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keypom.xyz/docs/next/Tutorials/Advanced/daos/introduction" TargetMode="External"/><Relationship Id="rId4" Type="http://schemas.openxmlformats.org/officeDocument/2006/relationships/hyperlink" Target="https://docs.keypom.xyz/docs/next/Tutorials/Advanced/daos/introduction" TargetMode="External"/><Relationship Id="rId5" Type="http://schemas.openxmlformats.org/officeDocument/2006/relationships/hyperlink" Target="https://docs.keypom.xyz/docs/next/Tutorials/Advanced/ticketing/introduction" TargetMode="External"/><Relationship Id="rId6" Type="http://schemas.openxmlformats.org/officeDocument/2006/relationships/hyperlink" Target="https://docs.keypom.xyz/docs/next/Tutorials/welcome" TargetMode="External"/><Relationship Id="rId7" Type="http://schemas.openxmlformats.org/officeDocument/2006/relationships/image" Target="../media/image8.png"/><Relationship Id="rId8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p8DOzkeRX3k" TargetMode="External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keypom.xyz/docs/next/TrialAccounts/introduction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keypom/keypom/tree/ben/v3-contract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hyperlink" Target="https://pages.near.org/blog/near-x-coingecko-raffle-winner-terms-and-conditions/#:~:text=The%20Raffle%20prize%20consists%20of,meal%20stipend%20for%20NEARCON%202023.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ear.org/nearcon23.near/widget/Index?tab=home" TargetMode="External"/><Relationship Id="rId4" Type="http://schemas.openxmlformats.org/officeDocument/2006/relationships/hyperlink" Target="https://ticket-nearapac.app/" TargetMode="External"/><Relationship Id="rId9" Type="http://schemas.openxmlformats.org/officeDocument/2006/relationships/hyperlink" Target="https://www.veriken.com/" TargetMode="External"/><Relationship Id="rId5" Type="http://schemas.openxmlformats.org/officeDocument/2006/relationships/hyperlink" Target="https://twitter.com/sharddog" TargetMode="External"/><Relationship Id="rId6" Type="http://schemas.openxmlformats.org/officeDocument/2006/relationships/hyperlink" Target="https://www.nearefi.org/" TargetMode="External"/><Relationship Id="rId7" Type="http://schemas.openxmlformats.org/officeDocument/2006/relationships/hyperlink" Target="https://subscribe.nearweek.com/" TargetMode="External"/><Relationship Id="rId8" Type="http://schemas.openxmlformats.org/officeDocument/2006/relationships/hyperlink" Target="https://www.bluntdao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keypom.xyz/docs/next/Tutorials/Advanced/daos/security#validating-keypom-arg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457200" y="2062500"/>
            <a:ext cx="51639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Keypom x NEAR China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457200" y="3797825"/>
            <a:ext cx="4799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Instant crypto experiences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July 18th, 2023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learn more?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457200" y="1029900"/>
            <a:ext cx="85206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!!DOCS!!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DAO Auto-Registration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Tutorial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Ticketing Tutorial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Other Basic Tutorials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81908">
            <a:off x="282478" y="2272435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81908">
            <a:off x="7319303" y="1902122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493534">
            <a:off x="682154" y="2820885"/>
            <a:ext cx="2174320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09211">
            <a:off x="1141180" y="1821546"/>
            <a:ext cx="2174317" cy="217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280723">
            <a:off x="472255" y="1195585"/>
            <a:ext cx="2174321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66037">
            <a:off x="6954280" y="2820885"/>
            <a:ext cx="2174317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22">
            <a:off x="6143004" y="1902110"/>
            <a:ext cx="2174321" cy="21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997074">
            <a:off x="6704778" y="974661"/>
            <a:ext cx="2174321" cy="217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4755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56130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311700" y="1632900"/>
            <a:ext cx="8520600" cy="18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2: Trial Accounts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World Example: NEAR Horizon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457200" y="1185425"/>
            <a:ext cx="39999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Traditionally:</a:t>
            </a:r>
            <a:endParaRPr sz="18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Developers give out pre-funded wallets for users to try their dApp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Users can rug the developers as funds are unrestricted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OR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Users must have or create a wallet just to try a dApp…</a:t>
            </a:r>
            <a:endParaRPr sz="1200"/>
          </a:p>
        </p:txBody>
      </p:sp>
      <p:sp>
        <p:nvSpPr>
          <p:cNvPr id="157" name="Google Shape;157;p25"/>
          <p:cNvSpPr txBox="1"/>
          <p:nvPr>
            <p:ph idx="2" type="body"/>
          </p:nvPr>
        </p:nvSpPr>
        <p:spPr>
          <a:xfrm>
            <a:off x="4810500" y="1185425"/>
            <a:ext cx="3999900" cy="19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Supercharged with Keypom:</a:t>
            </a:r>
            <a:endParaRPr sz="18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User lands on dApp and picks a username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en" sz="1200"/>
              <a:t>INSTANTLY </a:t>
            </a:r>
            <a:r>
              <a:rPr lang="en" sz="1200"/>
              <a:t> start using the dApp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No fear of developers being rugged, 100% of funds will go to intended purpose!!</a:t>
            </a:r>
            <a:endParaRPr sz="1200"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Accounts</a:t>
            </a:r>
            <a:r>
              <a:rPr lang="en"/>
              <a:t> - User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 b="3250" l="34731" r="35926" t="2817"/>
          <a:stretch/>
        </p:blipFill>
        <p:spPr>
          <a:xfrm>
            <a:off x="4810501" y="3175625"/>
            <a:ext cx="1192827" cy="17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227" y="3364293"/>
            <a:ext cx="2791572" cy="1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d you know that the Keypom trial account flow can be customized on individual component pages on the BOS?" id="165" name="Google Shape;165;p26" title="NEAR Horizon Onboarding w/ Keypo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50" y="154938"/>
            <a:ext cx="8593100" cy="48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Trial Accounts</a:t>
            </a:r>
            <a:r>
              <a:rPr lang="en"/>
              <a:t> - How?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457200" y="1240200"/>
            <a:ext cx="70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Web3 gift card: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Users get a no-risk trial of your dApp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100% certainty that the trial funds can ONLY be used on your dApp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developer has </a:t>
            </a:r>
            <a:r>
              <a:rPr i="1" lang="en"/>
              <a:t>full</a:t>
            </a:r>
            <a:r>
              <a:rPr lang="en"/>
              <a:t> </a:t>
            </a:r>
            <a:r>
              <a:rPr i="1" lang="en"/>
              <a:t>control</a:t>
            </a:r>
            <a:r>
              <a:rPr lang="en"/>
              <a:t> of all aspects of this trial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Trial account = new account with a small </a:t>
            </a:r>
            <a:r>
              <a:rPr lang="en"/>
              <a:t>proxy contract deployed!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account only has a LAK to call this proxy.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trial restrictions live on the proxy contract!</a:t>
            </a:r>
            <a:endParaRPr/>
          </a:p>
        </p:txBody>
      </p: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750" y="3197650"/>
            <a:ext cx="2077251" cy="20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learn more?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457200" y="1029900"/>
            <a:ext cx="85206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Trial Accounts Tutorial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1908">
            <a:off x="282478" y="2272435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1908">
            <a:off x="7319303" y="1902122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93534">
            <a:off x="682154" y="2820885"/>
            <a:ext cx="2174320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09211">
            <a:off x="1141180" y="1821546"/>
            <a:ext cx="2174317" cy="217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0723">
            <a:off x="472255" y="1195585"/>
            <a:ext cx="2174321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66037">
            <a:off x="6954280" y="2820885"/>
            <a:ext cx="2174317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0622">
            <a:off x="6143004" y="1902110"/>
            <a:ext cx="2174321" cy="21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7074">
            <a:off x="6704778" y="974661"/>
            <a:ext cx="2174321" cy="217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5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6130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79785">
            <a:off x="3344502" y="1107513"/>
            <a:ext cx="1353746" cy="13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">
            <a:off x="4074798" y="2880718"/>
            <a:ext cx="1225027" cy="122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07797">
            <a:off x="3857002" y="836533"/>
            <a:ext cx="1501245" cy="149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0814">
            <a:off x="4690489" y="1033909"/>
            <a:ext cx="1501245" cy="149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10062">
            <a:off x="4789024" y="1099134"/>
            <a:ext cx="1245900" cy="1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8628">
            <a:off x="4168523" y="991599"/>
            <a:ext cx="1387443" cy="13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64629">
            <a:off x="3389445" y="899963"/>
            <a:ext cx="1402996" cy="1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632900"/>
            <a:ext cx="8520600" cy="18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3: NFT Access Key Ticketing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World Example: NEARCON 2023, NEAR Toronto Hub Launch</a:t>
            </a:r>
            <a:endParaRPr sz="1800"/>
          </a:p>
        </p:txBody>
      </p:sp>
      <p:sp>
        <p:nvSpPr>
          <p:cNvPr id="201" name="Google Shape;201;p29"/>
          <p:cNvSpPr txBox="1"/>
          <p:nvPr/>
        </p:nvSpPr>
        <p:spPr>
          <a:xfrm>
            <a:off x="311700" y="2934850"/>
            <a:ext cx="46650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nrope Medium"/>
                <a:ea typeface="Manrope Medium"/>
                <a:cs typeface="Manrope Medium"/>
                <a:sym typeface="Manrope Medium"/>
              </a:rPr>
              <a:t>Under Development👀</a:t>
            </a:r>
            <a:endParaRPr sz="1200">
              <a:solidFill>
                <a:schemeClr val="dk2"/>
              </a:solidFill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457200" y="1185425"/>
            <a:ext cx="4736400" cy="38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Access Key ↔ NFT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 NFT ticket  is linked to and controlled by one swappable Access Key.</a:t>
            </a:r>
            <a:endParaRPr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User can buy </a:t>
            </a:r>
            <a:r>
              <a:rPr lang="en" sz="1600"/>
              <a:t>tickets, attend, earn/spend at the event, redeem their event assets or sell their tickets all </a:t>
            </a:r>
            <a:r>
              <a:rPr b="1" i="1" lang="en" sz="1600" u="sng">
                <a:latin typeface="Manrope"/>
                <a:ea typeface="Manrope"/>
                <a:cs typeface="Manrope"/>
                <a:sym typeface="Manrope"/>
              </a:rPr>
              <a:t>without a wallet</a:t>
            </a:r>
            <a:r>
              <a:rPr lang="en" sz="1600" u="sng"/>
              <a:t> </a:t>
            </a:r>
            <a:endParaRPr sz="1600" u="sng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comparable experience - Ticketing + Account Abstraction is new!</a:t>
            </a:r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 Access Key Ticketing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7146300" y="841825"/>
            <a:ext cx="1831500" cy="47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buys a ticket with FIAT</a:t>
            </a:r>
            <a:endParaRPr/>
          </a:p>
        </p:txBody>
      </p:sp>
      <p:sp>
        <p:nvSpPr>
          <p:cNvPr id="209" name="Google Shape;209;p30"/>
          <p:cNvSpPr/>
          <p:nvPr/>
        </p:nvSpPr>
        <p:spPr>
          <a:xfrm>
            <a:off x="7146300" y="1834988"/>
            <a:ext cx="1831500" cy="471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event using the QR code</a:t>
            </a:r>
            <a:endParaRPr/>
          </a:p>
        </p:txBody>
      </p:sp>
      <p:sp>
        <p:nvSpPr>
          <p:cNvPr id="210" name="Google Shape;210;p30"/>
          <p:cNvSpPr/>
          <p:nvPr/>
        </p:nvSpPr>
        <p:spPr>
          <a:xfrm>
            <a:off x="7024950" y="2828150"/>
            <a:ext cx="2074200" cy="90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Participate in an on-the-ground on-chain economy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without a wallet</a:t>
            </a:r>
            <a:endParaRPr b="1" i="1"/>
          </a:p>
        </p:txBody>
      </p:sp>
      <p:sp>
        <p:nvSpPr>
          <p:cNvPr id="211" name="Google Shape;211;p30"/>
          <p:cNvSpPr/>
          <p:nvPr/>
        </p:nvSpPr>
        <p:spPr>
          <a:xfrm>
            <a:off x="7024950" y="4053725"/>
            <a:ext cx="2074200" cy="906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the event, the attendee can move their assets into their account</a:t>
            </a:r>
            <a:endParaRPr b="1" i="1"/>
          </a:p>
        </p:txBody>
      </p:sp>
      <p:sp>
        <p:nvSpPr>
          <p:cNvPr id="212" name="Google Shape;212;p30"/>
          <p:cNvSpPr/>
          <p:nvPr/>
        </p:nvSpPr>
        <p:spPr>
          <a:xfrm>
            <a:off x="5193450" y="1597050"/>
            <a:ext cx="1831500" cy="974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Sell their ticket and receive funds from sale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without a wallet</a:t>
            </a:r>
            <a:endParaRPr b="1" i="1"/>
          </a:p>
        </p:txBody>
      </p:sp>
      <p:cxnSp>
        <p:nvCxnSpPr>
          <p:cNvPr id="213" name="Google Shape;213;p30"/>
          <p:cNvCxnSpPr>
            <a:stCxn id="208" idx="2"/>
            <a:endCxn id="209" idx="0"/>
          </p:cNvCxnSpPr>
          <p:nvPr/>
        </p:nvCxnSpPr>
        <p:spPr>
          <a:xfrm>
            <a:off x="8062050" y="1312825"/>
            <a:ext cx="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30"/>
          <p:cNvCxnSpPr>
            <a:stCxn id="209" idx="2"/>
            <a:endCxn id="210" idx="0"/>
          </p:cNvCxnSpPr>
          <p:nvPr/>
        </p:nvCxnSpPr>
        <p:spPr>
          <a:xfrm>
            <a:off x="8062050" y="2305988"/>
            <a:ext cx="0" cy="52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30"/>
          <p:cNvCxnSpPr>
            <a:stCxn id="210" idx="2"/>
            <a:endCxn id="211" idx="0"/>
          </p:cNvCxnSpPr>
          <p:nvPr/>
        </p:nvCxnSpPr>
        <p:spPr>
          <a:xfrm>
            <a:off x="8062050" y="3734150"/>
            <a:ext cx="0" cy="31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30"/>
          <p:cNvCxnSpPr>
            <a:stCxn id="208" idx="1"/>
            <a:endCxn id="212" idx="0"/>
          </p:cNvCxnSpPr>
          <p:nvPr/>
        </p:nvCxnSpPr>
        <p:spPr>
          <a:xfrm flipH="1">
            <a:off x="6109200" y="1077325"/>
            <a:ext cx="1037100" cy="519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>
            <a:endCxn id="212" idx="0"/>
          </p:cNvCxnSpPr>
          <p:nvPr/>
        </p:nvCxnSpPr>
        <p:spPr>
          <a:xfrm flipH="1">
            <a:off x="6109200" y="1084050"/>
            <a:ext cx="12300" cy="5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NFT Access Key Ticketing</a:t>
            </a:r>
            <a:r>
              <a:rPr lang="en"/>
              <a:t> - How?</a:t>
            </a:r>
            <a:endParaRPr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457200" y="1240200"/>
            <a:ext cx="596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key is now associated with an NFT - which means you can trade, sell, and expand these access keys + NFTs without a wallet!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Selling a ticket simply swaps out the Access Key that an NFT is associated to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selling/swapping can be price-protected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Funds from sale go to owner OR a linkdrop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Attaching a trial account experience to each key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 on-the-ground and on-chain experiences for attendees without typical crypto jargon</a:t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8575" y="1029898"/>
            <a:ext cx="1599225" cy="19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275" y="3285200"/>
            <a:ext cx="2377523" cy="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learn more?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457200" y="1029900"/>
            <a:ext cx="8520600" cy="3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</a:rPr>
              <a:t>👀</a:t>
            </a:r>
            <a:r>
              <a:rPr lang="en" u="sng">
                <a:solidFill>
                  <a:schemeClr val="hlink"/>
                </a:solidFill>
                <a:hlinkClick r:id="rId3"/>
              </a:rPr>
              <a:t>Keypom V3</a:t>
            </a:r>
            <a:r>
              <a:rPr lang="en"/>
              <a:t>👀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1908">
            <a:off x="282478" y="2272435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81908">
            <a:off x="7319303" y="1902122"/>
            <a:ext cx="2174320" cy="217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493534">
            <a:off x="682154" y="2820885"/>
            <a:ext cx="2174320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09211">
            <a:off x="1141180" y="1821546"/>
            <a:ext cx="2174317" cy="2170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80723">
            <a:off x="472255" y="1195585"/>
            <a:ext cx="2174321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66037">
            <a:off x="6954280" y="2820885"/>
            <a:ext cx="2174317" cy="2170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0622">
            <a:off x="6143004" y="1902110"/>
            <a:ext cx="2174321" cy="2170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97074">
            <a:off x="6704778" y="974661"/>
            <a:ext cx="2174321" cy="217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755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61300" y="4065325"/>
            <a:ext cx="1010699" cy="10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79785">
            <a:off x="3344502" y="1107513"/>
            <a:ext cx="1353746" cy="135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">
            <a:off x="4074798" y="2880718"/>
            <a:ext cx="1225027" cy="122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907797">
            <a:off x="3857002" y="836533"/>
            <a:ext cx="1501245" cy="1498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0814">
            <a:off x="4690489" y="1033909"/>
            <a:ext cx="1501245" cy="1498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710062">
            <a:off x="4789024" y="1099134"/>
            <a:ext cx="1245900" cy="122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8628">
            <a:off x="4168523" y="991599"/>
            <a:ext cx="1387443" cy="13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64629">
            <a:off x="3389445" y="899963"/>
            <a:ext cx="1402996" cy="13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Crypto Experiences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78975" y="1088025"/>
            <a:ext cx="45648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u="sng">
                <a:latin typeface="Manrope"/>
                <a:ea typeface="Manrope"/>
                <a:cs typeface="Manrope"/>
                <a:sym typeface="Manrope"/>
              </a:rPr>
              <a:t>Problem</a:t>
            </a:r>
            <a:r>
              <a:rPr lang="en"/>
              <a:t>: High barrier to entry that do not put user experience first!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Onboarding before dApp experience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Painful onboarding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Rugging during onboarding discourages developers from creating free trials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</a:t>
            </a:r>
            <a:r>
              <a:rPr lang="en" u="sng"/>
              <a:t>and</a:t>
            </a:r>
            <a:r>
              <a:rPr lang="en"/>
              <a:t> Developers lose out!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72094">
            <a:off x="4807049" y="1614411"/>
            <a:ext cx="2001460" cy="118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3644">
            <a:off x="4768032" y="2622812"/>
            <a:ext cx="1272894" cy="836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561521">
            <a:off x="5958241" y="1825626"/>
            <a:ext cx="1377813" cy="123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llet &lt;&gt; Bridge FAQ | Polygon Wiki"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12562">
            <a:off x="5985153" y="1928326"/>
            <a:ext cx="3026231" cy="121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464952">
            <a:off x="7201913" y="2614775"/>
            <a:ext cx="1884389" cy="1012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163830">
            <a:off x="5546884" y="2469930"/>
            <a:ext cx="781706" cy="144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78502">
            <a:off x="6624710" y="2163406"/>
            <a:ext cx="1441767" cy="17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Keypom in a Nutshell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57200" y="1195575"/>
            <a:ext cx="6463500" cy="49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anrope"/>
                <a:ea typeface="Manrope"/>
                <a:cs typeface="Manrope"/>
                <a:sym typeface="Manrope"/>
              </a:rPr>
              <a:t>Instant Crypto Experiences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the </a:t>
            </a:r>
            <a:r>
              <a:rPr lang="en" u="sng"/>
              <a:t>experience first</a:t>
            </a:r>
            <a:r>
              <a:rPr lang="en"/>
              <a:t>, users onboard </a:t>
            </a:r>
            <a:r>
              <a:rPr i="1" lang="en"/>
              <a:t>after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akin to Web2 experience: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 on page, Use app, Sign up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Unlock more use cases </a:t>
            </a:r>
            <a:r>
              <a:rPr lang="en"/>
              <a:t>across</a:t>
            </a:r>
            <a:r>
              <a:rPr lang="en"/>
              <a:t> ecosystem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NEARCON 2023</a:t>
            </a:r>
            <a:r>
              <a:rPr lang="en"/>
              <a:t> and </a:t>
            </a:r>
            <a:r>
              <a:rPr lang="en" u="sng">
                <a:solidFill>
                  <a:schemeClr val="hlink"/>
                </a:solidFill>
                <a:hlinkClick r:id="rId4"/>
              </a:rPr>
              <a:t>NEAR APAC</a:t>
            </a:r>
            <a:r>
              <a:rPr lang="en"/>
              <a:t> Ticketing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ShardDog</a:t>
            </a:r>
            <a:r>
              <a:rPr lang="en"/>
              <a:t> + Affiliated projects</a:t>
            </a:r>
            <a:endParaRPr/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hlink"/>
                </a:solidFill>
                <a:hlinkClick r:id="rId6"/>
              </a:rPr>
              <a:t>Refi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7"/>
              </a:rPr>
              <a:t>NEARWEEK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8"/>
              </a:rPr>
              <a:t>BluntDAO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9"/>
              </a:rPr>
              <a:t>Veriken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10"/>
              </a:rPr>
              <a:t>Coingecko 20k NFT Raffle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11">
            <a:alphaModFix/>
          </a:blip>
          <a:srcRect b="3250" l="34731" r="35926" t="2817"/>
          <a:stretch/>
        </p:blipFill>
        <p:spPr>
          <a:xfrm>
            <a:off x="6593283" y="457200"/>
            <a:ext cx="2384517" cy="35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1632900"/>
            <a:ext cx="8520600" cy="18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Keypom 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core concepts to Keypom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Keypom Concepts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3325" y="1195575"/>
            <a:ext cx="1918499" cy="1918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7138675" y="3114075"/>
            <a:ext cx="1627800" cy="3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anrope SemiBold"/>
                <a:ea typeface="Manrope SemiBold"/>
                <a:cs typeface="Manrope SemiBold"/>
                <a:sym typeface="Manrope SemiBold"/>
              </a:rPr>
              <a:t>Original Moon!</a:t>
            </a:r>
            <a:endParaRPr sz="110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57200" y="1240200"/>
            <a:ext cx="65361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NEAR Access Key Model (Account Abstraction)</a:t>
            </a:r>
            <a:r>
              <a:rPr lang="en"/>
              <a:t>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 is not tied to an account  and are used to sign transactions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Access Keys is a restricted key only capable of calling certain functions on certain contracts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Keypom LAKs can </a:t>
            </a:r>
            <a:r>
              <a:rPr i="1" lang="en"/>
              <a:t>only call claim on the Keypom contract!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Keypom Terminology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Key: access key created by Keypom - this is distributed to users, which they will use to claim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Drop: a collection of keys that all share the same properties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Funder: user who creates and funds the drop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1632900"/>
            <a:ext cx="8520600" cy="18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 1: Automatic DAO Registration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Real World Example: </a:t>
            </a:r>
            <a:r>
              <a:rPr lang="en" sz="1800"/>
              <a:t>ShardDog x BluntDAO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57200" y="1185425"/>
            <a:ext cx="39999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Traditionally:</a:t>
            </a:r>
            <a:endParaRPr sz="1800"/>
          </a:p>
          <a:p>
            <a:pPr indent="-3048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An interested user must create a wallet; introducing seed phrases, KYC etc.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With an account, they create a proposal to join a DAO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user’s membership into the DAO is then stuck waiting for a voting quorum to approve their proposal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Only after a quorum is reached, are they registered in the DAO</a:t>
            </a:r>
            <a:endParaRPr sz="1200"/>
          </a:p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10500" y="1185425"/>
            <a:ext cx="3999900" cy="21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Supercharged with Keypom:</a:t>
            </a:r>
            <a:endParaRPr sz="1800"/>
          </a:p>
          <a:p>
            <a:pPr indent="-30162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An interested user clicks a link, </a:t>
            </a:r>
            <a:endParaRPr sz="1150"/>
          </a:p>
          <a:p>
            <a:pPr indent="-30162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i="1" lang="en" sz="1150"/>
              <a:t>INSTANTLY </a:t>
            </a:r>
            <a:r>
              <a:rPr lang="en" sz="1150"/>
              <a:t> they are registered into the DAO and receive an NFT, regardless if they have a wallet</a:t>
            </a:r>
            <a:endParaRPr sz="115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DAO Registration - User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4376" y="1303150"/>
            <a:ext cx="726025" cy="7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175" y="3331150"/>
            <a:ext cx="993549" cy="17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5">
            <a:alphaModFix/>
          </a:blip>
          <a:srcRect b="0" l="0" r="0" t="50578"/>
          <a:stretch/>
        </p:blipFill>
        <p:spPr>
          <a:xfrm>
            <a:off x="6446800" y="3414525"/>
            <a:ext cx="2531000" cy="127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/>
          <p:nvPr/>
        </p:nvSpPr>
        <p:spPr>
          <a:xfrm>
            <a:off x="6012050" y="4095625"/>
            <a:ext cx="355500" cy="6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070275" y="2715825"/>
            <a:ext cx="3558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Auto-registration </a:t>
            </a:r>
            <a:r>
              <a:rPr lang="en" sz="1000" u="sng">
                <a:solidFill>
                  <a:srgbClr val="666666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campaigns</a:t>
            </a:r>
            <a:r>
              <a:rPr lang="en" sz="1000">
                <a:solidFill>
                  <a:srgbClr val="666666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require council approval and can be human-gated using I-Am-Human</a:t>
            </a:r>
            <a:endParaRPr sz="1000">
              <a:solidFill>
                <a:srgbClr val="666666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DAO Registration - How?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57200" y="1371600"/>
            <a:ext cx="700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Asset Loading!</a:t>
            </a:r>
            <a:endParaRPr i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NFTs, FTs, Function Calls, and NEAR to your drops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keys are claimed, these assets are transferred to the claiming account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case two assets are loaded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Function call: 1 call to the DAO through a proxy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NFT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Upon claiming, the NFT is </a:t>
            </a:r>
            <a:r>
              <a:rPr lang="en"/>
              <a:t>transferred</a:t>
            </a:r>
            <a:r>
              <a:rPr lang="en"/>
              <a:t> and the DAO is called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924" y="2215850"/>
            <a:ext cx="1638875" cy="16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457200" y="457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 DAO Registration - Function Call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77"/>
              <a:t>Other assets are more straightforward but how does one “load” a Function Call?</a:t>
            </a:r>
            <a:endParaRPr i="1"/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457200" y="1371600"/>
            <a:ext cx="7745100" cy="36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call assets are mostly predefined and limited only by the NEAR protocol 300TGas limit</a:t>
            </a:r>
            <a:endParaRPr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You can multiple Function Calls as you want into </a:t>
            </a:r>
            <a:r>
              <a:rPr i="1" lang="en" sz="1200"/>
              <a:t>each key use</a:t>
            </a:r>
            <a:endParaRPr i="1"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drop creator, you define: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Target/receiver contract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 name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Arguments (as JSON)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Gas + Deposit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can also accept user arguments, and include other </a:t>
            </a:r>
            <a:r>
              <a:rPr lang="en" sz="1400"/>
              <a:t>security</a:t>
            </a:r>
            <a:r>
              <a:rPr lang="en" sz="1400"/>
              <a:t> measures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Keypom Injected Arguments</a:t>
            </a:r>
            <a:r>
              <a:rPr lang="en"/>
              <a:t> cannot be spoofed!</a:t>
            </a:r>
            <a:endParaRPr sz="1400"/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100" y="1826850"/>
            <a:ext cx="3064324" cy="23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AR New Brand">
  <a:themeElements>
    <a:clrScheme name="Simple Light">
      <a:dk1>
        <a:srgbClr val="262626"/>
      </a:dk1>
      <a:lt1>
        <a:srgbClr val="FFFFFF"/>
      </a:lt1>
      <a:dk2>
        <a:srgbClr val="3F4246"/>
      </a:dk2>
      <a:lt2>
        <a:srgbClr val="F5F5F5"/>
      </a:lt2>
      <a:accent1>
        <a:srgbClr val="5F8AFA"/>
      </a:accent1>
      <a:accent2>
        <a:srgbClr val="A463B0"/>
      </a:accent2>
      <a:accent3>
        <a:srgbClr val="4FD1D9"/>
      </a:accent3>
      <a:accent4>
        <a:srgbClr val="6B6EF9"/>
      </a:accent4>
      <a:accent5>
        <a:srgbClr val="E3935B"/>
      </a:accent5>
      <a:accent6>
        <a:srgbClr val="AAD055"/>
      </a:accent6>
      <a:hlink>
        <a:srgbClr val="5F8AF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